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97" r:id="rId2"/>
    <p:sldId id="288" r:id="rId3"/>
    <p:sldId id="295" r:id="rId4"/>
    <p:sldId id="301" r:id="rId5"/>
    <p:sldId id="302" r:id="rId6"/>
    <p:sldId id="303" r:id="rId7"/>
    <p:sldId id="296" r:id="rId8"/>
    <p:sldId id="298" r:id="rId9"/>
    <p:sldId id="299" r:id="rId10"/>
    <p:sldId id="300" r:id="rId11"/>
    <p:sldId id="321" r:id="rId12"/>
    <p:sldId id="322" r:id="rId13"/>
    <p:sldId id="320" r:id="rId14"/>
    <p:sldId id="318" r:id="rId15"/>
    <p:sldId id="317" r:id="rId16"/>
  </p:sldIdLst>
  <p:sldSz cx="9144000" cy="6858000" type="screen4x3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8799B-5ECE-492E-961E-ABC49DF9069B}" type="datetimeFigureOut">
              <a:rPr lang="es-AR" smtClean="0"/>
              <a:pPr/>
              <a:t>07/10/2014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B6A8B-B80A-4A0C-810F-33950D43BBC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7673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592E-966C-4131-96AC-D89448B87E4F}" type="datetimeFigureOut">
              <a:rPr lang="es-UY" smtClean="0"/>
              <a:pPr/>
              <a:t>07/10/2014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A4D1-E1DD-4D3F-B034-1BC37E8C6017}" type="slidenum">
              <a:rPr lang="es-UY" smtClean="0"/>
              <a:pPr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58802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592E-966C-4131-96AC-D89448B87E4F}" type="datetimeFigureOut">
              <a:rPr lang="es-UY" smtClean="0"/>
              <a:pPr/>
              <a:t>07/10/2014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A4D1-E1DD-4D3F-B034-1BC37E8C6017}" type="slidenum">
              <a:rPr lang="es-UY" smtClean="0"/>
              <a:pPr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047573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592E-966C-4131-96AC-D89448B87E4F}" type="datetimeFigureOut">
              <a:rPr lang="es-UY" smtClean="0"/>
              <a:pPr/>
              <a:t>07/10/2014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A4D1-E1DD-4D3F-B034-1BC37E8C6017}" type="slidenum">
              <a:rPr lang="es-UY" smtClean="0"/>
              <a:pPr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052431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592E-966C-4131-96AC-D89448B87E4F}" type="datetimeFigureOut">
              <a:rPr lang="es-UY" smtClean="0"/>
              <a:pPr/>
              <a:t>07/10/2014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A4D1-E1DD-4D3F-B034-1BC37E8C6017}" type="slidenum">
              <a:rPr lang="es-UY" smtClean="0"/>
              <a:pPr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300770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592E-966C-4131-96AC-D89448B87E4F}" type="datetimeFigureOut">
              <a:rPr lang="es-UY" smtClean="0"/>
              <a:pPr/>
              <a:t>07/10/2014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A4D1-E1DD-4D3F-B034-1BC37E8C6017}" type="slidenum">
              <a:rPr lang="es-UY" smtClean="0"/>
              <a:pPr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99953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592E-966C-4131-96AC-D89448B87E4F}" type="datetimeFigureOut">
              <a:rPr lang="es-UY" smtClean="0"/>
              <a:pPr/>
              <a:t>07/10/2014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A4D1-E1DD-4D3F-B034-1BC37E8C6017}" type="slidenum">
              <a:rPr lang="es-UY" smtClean="0"/>
              <a:pPr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025098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592E-966C-4131-96AC-D89448B87E4F}" type="datetimeFigureOut">
              <a:rPr lang="es-UY" smtClean="0"/>
              <a:pPr/>
              <a:t>07/10/2014</a:t>
            </a:fld>
            <a:endParaRPr lang="es-UY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A4D1-E1DD-4D3F-B034-1BC37E8C6017}" type="slidenum">
              <a:rPr lang="es-UY" smtClean="0"/>
              <a:pPr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90203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592E-966C-4131-96AC-D89448B87E4F}" type="datetimeFigureOut">
              <a:rPr lang="es-UY" smtClean="0"/>
              <a:pPr/>
              <a:t>07/10/2014</a:t>
            </a:fld>
            <a:endParaRPr lang="es-U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A4D1-E1DD-4D3F-B034-1BC37E8C6017}" type="slidenum">
              <a:rPr lang="es-UY" smtClean="0"/>
              <a:pPr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191134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592E-966C-4131-96AC-D89448B87E4F}" type="datetimeFigureOut">
              <a:rPr lang="es-UY" smtClean="0"/>
              <a:pPr/>
              <a:t>07/10/2014</a:t>
            </a:fld>
            <a:endParaRPr lang="es-UY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A4D1-E1DD-4D3F-B034-1BC37E8C6017}" type="slidenum">
              <a:rPr lang="es-UY" smtClean="0"/>
              <a:pPr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305284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592E-966C-4131-96AC-D89448B87E4F}" type="datetimeFigureOut">
              <a:rPr lang="es-UY" smtClean="0"/>
              <a:pPr/>
              <a:t>07/10/2014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A4D1-E1DD-4D3F-B034-1BC37E8C6017}" type="slidenum">
              <a:rPr lang="es-UY" smtClean="0"/>
              <a:pPr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04668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592E-966C-4131-96AC-D89448B87E4F}" type="datetimeFigureOut">
              <a:rPr lang="es-UY" smtClean="0"/>
              <a:pPr/>
              <a:t>07/10/2014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A4D1-E1DD-4D3F-B034-1BC37E8C6017}" type="slidenum">
              <a:rPr lang="es-UY" smtClean="0"/>
              <a:pPr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38854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A592E-966C-4131-96AC-D89448B87E4F}" type="datetimeFigureOut">
              <a:rPr lang="es-UY" smtClean="0"/>
              <a:pPr/>
              <a:t>07/10/2014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EA4D1-E1DD-4D3F-B034-1BC37E8C6017}" type="slidenum">
              <a:rPr lang="es-UY" smtClean="0"/>
              <a:pPr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3996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ngemprendedores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lumnosfpune@gmail.com" TargetMode="External"/><Relationship Id="rId4" Type="http://schemas.openxmlformats.org/officeDocument/2006/relationships/hyperlink" Target="mailto:jmaluf@conacyt.gov.py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nalderete@ucsa.edu.py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030" y="5693697"/>
            <a:ext cx="162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8307" y="5655939"/>
            <a:ext cx="65625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4199" y="5783697"/>
            <a:ext cx="1184688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3977" y="5745939"/>
            <a:ext cx="1213633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www.ingemprendedores.org/wp-content/themes/ing/images/logo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9581" y="4461632"/>
            <a:ext cx="29337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5733376"/>
            <a:ext cx="1519203" cy="96469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91"/>
            <a:ext cx="9144000" cy="417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1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ingemprendedores.org/wp-content/themes/ing/images/logo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6281294"/>
            <a:ext cx="1835696" cy="53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32" y="1192"/>
            <a:ext cx="1763688" cy="8059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744" y="6397"/>
            <a:ext cx="1763688" cy="805974"/>
          </a:xfrm>
          <a:prstGeom prst="rect">
            <a:avLst/>
          </a:prstGeom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257521"/>
              </p:ext>
            </p:extLst>
          </p:nvPr>
        </p:nvGraphicFramePr>
        <p:xfrm>
          <a:off x="251520" y="729691"/>
          <a:ext cx="8784976" cy="5419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5714"/>
                <a:gridCol w="6179262"/>
              </a:tblGrid>
              <a:tr h="251037">
                <a:tc gridSpan="2">
                  <a:txBody>
                    <a:bodyPr/>
                    <a:lstStyle/>
                    <a:p>
                      <a:pPr algn="ctr"/>
                      <a:r>
                        <a:rPr lang="es-ES" sz="1400" u="sng" dirty="0" smtClean="0"/>
                        <a:t>CRONOGRAMA</a:t>
                      </a:r>
                      <a:endParaRPr lang="es-ES" sz="1400" u="sn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816848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INCRIPCIÓN DE LOS PARTICIPANTES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Desde el martes 7/10 a partir de las 12:00 hs, hasta el jueves 16/10 </a:t>
                      </a:r>
                      <a:r>
                        <a:rPr lang="es-ES" dirty="0" smtClean="0"/>
                        <a:t>a las 10:30 hs</a:t>
                      </a:r>
                      <a:r>
                        <a:rPr lang="es-ES" baseline="0" dirty="0" smtClean="0"/>
                        <a:t> de Paraguay. Se podrán inscribir en forma individual y gratuita en la Plataforma Virtual: </a:t>
                      </a:r>
                      <a:r>
                        <a:rPr lang="es-ES" baseline="0" dirty="0" smtClean="0">
                          <a:hlinkClick r:id="rId4"/>
                        </a:rPr>
                        <a:t>www.ingemprendedores.org</a:t>
                      </a:r>
                      <a:endParaRPr lang="es-ES" dirty="0"/>
                    </a:p>
                  </a:txBody>
                  <a:tcPr/>
                </a:tc>
              </a:tr>
              <a:tr h="442301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CONFORMACIÓN</a:t>
                      </a:r>
                      <a:r>
                        <a:rPr lang="es-ES" sz="1200" baseline="0" dirty="0" smtClean="0"/>
                        <a:t> DE EQUIPOS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b="1" dirty="0" smtClean="0"/>
                        <a:t>Viernes</a:t>
                      </a:r>
                      <a:r>
                        <a:rPr lang="es-ES" b="1" baseline="0" dirty="0" smtClean="0"/>
                        <a:t> 17 de octubre a partir de las 09:00 hs</a:t>
                      </a:r>
                      <a:r>
                        <a:rPr lang="es-ES" baseline="0" dirty="0" smtClean="0"/>
                        <a:t>. Se juntan los participantes inscriptos y se carga en la plataforma según como estarán integrados los equipos. Estos pueden estar conformados por 4 personas como mínimo y 10 personas como máximo, de los cuales al menos 2 deben ser estudiantes de ingenierías.</a:t>
                      </a:r>
                      <a:endParaRPr lang="es-ES" dirty="0"/>
                    </a:p>
                  </a:txBody>
                  <a:tcPr/>
                </a:tc>
              </a:tr>
              <a:tr h="442301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INICIO DE LA COMPETENCIA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Viernes 17 de octubre,</a:t>
                      </a:r>
                      <a:r>
                        <a:rPr lang="es-ES" b="1" baseline="0" dirty="0" smtClean="0"/>
                        <a:t> a las 11:00 hs</a:t>
                      </a:r>
                      <a:r>
                        <a:rPr lang="es-ES" baseline="0" dirty="0" smtClean="0"/>
                        <a:t>. Apertura de la competencia en cada sede de Latinoamérica, en ese momento se darán a conocer los desafíos.</a:t>
                      </a:r>
                      <a:endParaRPr lang="es-ES" dirty="0"/>
                    </a:p>
                  </a:txBody>
                  <a:tcPr/>
                </a:tc>
              </a:tr>
              <a:tr h="442301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SELECCIÓN DEL DESAFÍO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Viernes 17 de octubre, desde las 12:00 hs hasta las 15:00 hs</a:t>
                      </a:r>
                      <a:r>
                        <a:rPr lang="es-ES" dirty="0" smtClean="0"/>
                        <a:t>.</a:t>
                      </a:r>
                      <a:r>
                        <a:rPr lang="es-ES" baseline="0" dirty="0" smtClean="0"/>
                        <a:t> Límite para que cada equipo elija el desafío.</a:t>
                      </a:r>
                      <a:endParaRPr lang="es-ES" dirty="0"/>
                    </a:p>
                  </a:txBody>
                  <a:tcPr/>
                </a:tc>
              </a:tr>
              <a:tr h="442301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PRESENTACIÓN DEL DESAFÍO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Sábado 18 de octubre hasta las 17:00 hs</a:t>
                      </a:r>
                      <a:r>
                        <a:rPr lang="es-ES" dirty="0" smtClean="0"/>
                        <a:t>. Cada equipo debe cargar la propuesta de la solución del desafío elegido en la Plataforma Virtual. Anexando el formulario de la propuesta, un modelo de negocio utilizando la herramienta CANVAS y un video de 3 minutos.</a:t>
                      </a:r>
                      <a:endParaRPr lang="es-ES" dirty="0"/>
                    </a:p>
                  </a:txBody>
                  <a:tcPr/>
                </a:tc>
              </a:tr>
              <a:tr h="442301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SELECCIÓN DE LOS DOS GANADORES POR SEDES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Sábado 18 de octubre, 19:00 hs</a:t>
                      </a:r>
                      <a:r>
                        <a:rPr lang="es-ES" dirty="0" smtClean="0"/>
                        <a:t>. Se comunicarán</a:t>
                      </a:r>
                      <a:r>
                        <a:rPr lang="es-ES" baseline="0" dirty="0" smtClean="0"/>
                        <a:t> los ganadores en las categorías “INNOVACIÓN E IMPACTO SOCIAL” por sede.</a:t>
                      </a:r>
                      <a:endParaRPr lang="es-ES" dirty="0"/>
                    </a:p>
                  </a:txBody>
                  <a:tcPr/>
                </a:tc>
              </a:tr>
              <a:tr h="442301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COMUNICACIÓN DE LOS DOS GANADORES POR PAÍS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Sábado 18 de octubre, 21:00 hs</a:t>
                      </a:r>
                      <a:r>
                        <a:rPr lang="es-ES" dirty="0" smtClean="0"/>
                        <a:t>. Se comunicarán los ganadores en las categorías “INNOVACIÓN E IMPACTO SOCIAL” por país.</a:t>
                      </a:r>
                      <a:endParaRPr lang="es-ES" dirty="0"/>
                    </a:p>
                  </a:txBody>
                  <a:tcPr/>
                </a:tc>
              </a:tr>
              <a:tr h="442301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COMUNICACIÓN DE LOS DOS GANADORES DE LATINOAMÉRICA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Lunes 20 de octubre, antes de las 17:00 hs. Se comunicará el ranking internacional.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806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CuadroTexto"/>
          <p:cNvSpPr txBox="1"/>
          <p:nvPr/>
        </p:nvSpPr>
        <p:spPr>
          <a:xfrm>
            <a:off x="827584" y="753231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400" b="1" dirty="0" smtClean="0"/>
              <a:t>Sedes en Paraguay</a:t>
            </a:r>
            <a:endParaRPr lang="es-UY" sz="2400" b="1" dirty="0"/>
          </a:p>
        </p:txBody>
      </p:sp>
      <p:pic>
        <p:nvPicPr>
          <p:cNvPr id="9" name="Picture 2" descr="http://www.ingemprendedores.org/wp-content/themes/ing/images/logo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6308678"/>
            <a:ext cx="1835696" cy="53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32" y="1192"/>
            <a:ext cx="1763688" cy="8059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744" y="6397"/>
            <a:ext cx="1763688" cy="805974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3568" y="1412776"/>
            <a:ext cx="75780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Sede 1: Asunción</a:t>
            </a:r>
          </a:p>
          <a:p>
            <a:r>
              <a:rPr lang="es-ES" b="1" dirty="0"/>
              <a:t>Local</a:t>
            </a:r>
            <a:r>
              <a:rPr lang="es-ES" dirty="0"/>
              <a:t>: Sala de Conferencias de ABC color.</a:t>
            </a:r>
          </a:p>
          <a:p>
            <a:r>
              <a:rPr lang="es-ES" b="1" dirty="0"/>
              <a:t>Dirección:</a:t>
            </a:r>
            <a:r>
              <a:rPr lang="es-ES" dirty="0"/>
              <a:t> </a:t>
            </a:r>
            <a:r>
              <a:rPr lang="es-ES" dirty="0" err="1"/>
              <a:t>Yegros</a:t>
            </a:r>
            <a:r>
              <a:rPr lang="es-ES" dirty="0"/>
              <a:t> Nº 745. Asunción – Paraguay</a:t>
            </a:r>
          </a:p>
          <a:p>
            <a:r>
              <a:rPr lang="es-ES" b="1" dirty="0"/>
              <a:t>Contactar con:</a:t>
            </a:r>
            <a:r>
              <a:rPr lang="es-ES" dirty="0"/>
              <a:t> José Maluf – </a:t>
            </a:r>
            <a:r>
              <a:rPr lang="es-ES" u="sng" dirty="0">
                <a:hlinkClick r:id="rId4"/>
              </a:rPr>
              <a:t>jmaluf@conacyt.gov.py</a:t>
            </a:r>
            <a:r>
              <a:rPr lang="es-ES" dirty="0"/>
              <a:t> </a:t>
            </a:r>
          </a:p>
          <a:p>
            <a:r>
              <a:rPr lang="es-ES" dirty="0" err="1"/>
              <a:t>Telef</a:t>
            </a:r>
            <a:r>
              <a:rPr lang="es-ES" dirty="0"/>
              <a:t>: +59521 506223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Sede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 Ciudad del Este</a:t>
            </a:r>
          </a:p>
          <a:p>
            <a:r>
              <a:rPr lang="es-ES" b="1" dirty="0"/>
              <a:t>Local</a:t>
            </a:r>
            <a:r>
              <a:rPr lang="es-ES" dirty="0"/>
              <a:t>: Facultad Politécnica, Universidad Nacional del Este</a:t>
            </a:r>
          </a:p>
          <a:p>
            <a:r>
              <a:rPr lang="es-ES" b="1" dirty="0"/>
              <a:t>Dirección</a:t>
            </a:r>
            <a:r>
              <a:rPr lang="es-ES" dirty="0"/>
              <a:t>: Campus Universitario km 8 – </a:t>
            </a:r>
            <a:r>
              <a:rPr lang="es-ES" dirty="0" err="1"/>
              <a:t>Acaray</a:t>
            </a:r>
            <a:r>
              <a:rPr lang="es-ES" dirty="0"/>
              <a:t>. Calle: Universidad Nacional del Este y República del Paraguay. Ciudad del Este. Paraguay</a:t>
            </a:r>
          </a:p>
          <a:p>
            <a:r>
              <a:rPr lang="es-ES" b="1" dirty="0"/>
              <a:t>Contactar con</a:t>
            </a:r>
            <a:r>
              <a:rPr lang="es-ES" dirty="0"/>
              <a:t>: Ing. Daisy </a:t>
            </a:r>
            <a:r>
              <a:rPr lang="es-ES" dirty="0" err="1"/>
              <a:t>Kang</a:t>
            </a:r>
            <a:r>
              <a:rPr lang="es-ES" dirty="0"/>
              <a:t> – </a:t>
            </a:r>
            <a:r>
              <a:rPr lang="es-ES" u="sng" dirty="0">
                <a:hlinkClick r:id="rId5"/>
              </a:rPr>
              <a:t>alumnosfpune@gmail.com</a:t>
            </a:r>
            <a:r>
              <a:rPr lang="es-ES" dirty="0"/>
              <a:t> </a:t>
            </a:r>
          </a:p>
          <a:p>
            <a:r>
              <a:rPr lang="es-ES" dirty="0" err="1"/>
              <a:t>Telef</a:t>
            </a:r>
            <a:r>
              <a:rPr lang="es-ES" dirty="0"/>
              <a:t>: +59564 575113 </a:t>
            </a:r>
            <a:r>
              <a:rPr lang="es-ES" dirty="0" err="1"/>
              <a:t>int</a:t>
            </a:r>
            <a:r>
              <a:rPr lang="es-ES" dirty="0"/>
              <a:t>. </a:t>
            </a:r>
            <a:r>
              <a:rPr lang="es-ES" dirty="0" smtClean="0"/>
              <a:t>231</a:t>
            </a:r>
          </a:p>
          <a:p>
            <a:endParaRPr lang="es-ES" dirty="0"/>
          </a:p>
          <a:p>
            <a:pPr algn="just"/>
            <a:r>
              <a:rPr lang="es-ES" dirty="0" smtClean="0"/>
              <a:t>Las sedes de Asunción y de Ciudad del Este estarán abiertas durante las 30 horas de la competencia. Cada equipo deberá proveerse de recursos tecnológicos.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206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CuadroTexto"/>
          <p:cNvSpPr txBox="1"/>
          <p:nvPr/>
        </p:nvSpPr>
        <p:spPr>
          <a:xfrm>
            <a:off x="827584" y="753231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400" b="1" dirty="0" smtClean="0"/>
              <a:t>Alumnos y docentes de UCSA que deseen participar</a:t>
            </a:r>
            <a:endParaRPr lang="es-UY" sz="2400" b="1" dirty="0"/>
          </a:p>
        </p:txBody>
      </p:sp>
      <p:pic>
        <p:nvPicPr>
          <p:cNvPr id="9" name="Picture 2" descr="http://www.ingemprendedores.org/wp-content/themes/ing/images/logo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6308678"/>
            <a:ext cx="1835696" cy="53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32" y="1192"/>
            <a:ext cx="1763688" cy="8059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744" y="6397"/>
            <a:ext cx="1763688" cy="805974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3568" y="1412776"/>
            <a:ext cx="75780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Registrarse en la plataforma, y luego escribir a </a:t>
            </a:r>
          </a:p>
          <a:p>
            <a:r>
              <a:rPr lang="es-ES" dirty="0" smtClean="0">
                <a:hlinkClick r:id="rId4"/>
              </a:rPr>
              <a:t>nalderete@ucsa.edu.py</a:t>
            </a:r>
            <a:endParaRPr lang="es-ES" dirty="0" smtClean="0"/>
          </a:p>
          <a:p>
            <a:r>
              <a:rPr lang="es-ES" dirty="0" smtClean="0"/>
              <a:t>Prof.  Ing. Nathalie Alderete</a:t>
            </a:r>
          </a:p>
          <a:p>
            <a:endParaRPr lang="es-ES" dirty="0"/>
          </a:p>
          <a:p>
            <a:r>
              <a:rPr lang="es-ES" b="1" dirty="0" smtClean="0"/>
              <a:t>Para UCSA</a:t>
            </a:r>
          </a:p>
          <a:p>
            <a:r>
              <a:rPr lang="es-ES" b="1" dirty="0" smtClean="0"/>
              <a:t>Hasta el jueves 9/10 </a:t>
            </a:r>
            <a:r>
              <a:rPr lang="es-ES" dirty="0" smtClean="0"/>
              <a:t>enviar email de participación a </a:t>
            </a:r>
            <a:r>
              <a:rPr lang="es-ES" dirty="0" smtClean="0">
                <a:hlinkClick r:id="rId4"/>
              </a:rPr>
              <a:t>nalderete@ucsa.edu.py</a:t>
            </a:r>
            <a:endParaRPr lang="es-ES" dirty="0" smtClean="0"/>
          </a:p>
          <a:p>
            <a:r>
              <a:rPr lang="es-ES" dirty="0" smtClean="0"/>
              <a:t>- Se computarán 30 horas de pasantía y/o extensión universitaria a los alumnos que participen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Se otorgarán certificados de participación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Otorgar puntos en TP (Dependerá de la asignatura que cursen) y del docente.</a:t>
            </a:r>
          </a:p>
          <a:p>
            <a:endParaRPr lang="es-ES" b="1" dirty="0" smtClean="0"/>
          </a:p>
          <a:p>
            <a:r>
              <a:rPr lang="es-ES" b="1" dirty="0" smtClean="0"/>
              <a:t>PREMIOS NACIONALES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Trofeos para los ganadores nacionales y por sede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Certificados de reconocimiento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Premios otorgados por la firma PERSONAL</a:t>
            </a:r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87045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CuadroTexto"/>
          <p:cNvSpPr txBox="1"/>
          <p:nvPr/>
        </p:nvSpPr>
        <p:spPr>
          <a:xfrm>
            <a:off x="0" y="764704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 smtClean="0"/>
              <a:t>Coordinadores en Paraguay</a:t>
            </a:r>
            <a:endParaRPr lang="es-UY" sz="2400" b="1" dirty="0"/>
          </a:p>
        </p:txBody>
      </p:sp>
      <p:pic>
        <p:nvPicPr>
          <p:cNvPr id="9" name="Picture 2" descr="http://www.ingemprendedores.org/wp-content/themes/ing/images/logo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6308678"/>
            <a:ext cx="1835696" cy="53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32" y="1192"/>
            <a:ext cx="1763688" cy="8059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744" y="6397"/>
            <a:ext cx="1763688" cy="805974"/>
          </a:xfrm>
          <a:prstGeom prst="rect">
            <a:avLst/>
          </a:prstGeom>
        </p:spPr>
      </p:pic>
      <p:grpSp>
        <p:nvGrpSpPr>
          <p:cNvPr id="3" name="2 Grupo"/>
          <p:cNvGrpSpPr/>
          <p:nvPr/>
        </p:nvGrpSpPr>
        <p:grpSpPr>
          <a:xfrm>
            <a:off x="875612" y="1568440"/>
            <a:ext cx="6731356" cy="1860559"/>
            <a:chOff x="3236913" y="5451475"/>
            <a:chExt cx="5907087" cy="1406525"/>
          </a:xfrm>
        </p:grpSpPr>
        <p:pic>
          <p:nvPicPr>
            <p:cNvPr id="1026" name="Picture 2" descr="CD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125" y="6184900"/>
              <a:ext cx="673100" cy="673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27" name="Picture 3" descr="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9800" y="6256338"/>
              <a:ext cx="1728788" cy="468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28" name="Picture 4" descr="Logo Conacy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6913" y="5487988"/>
              <a:ext cx="649287" cy="638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29" name="Picture 5" descr="Logo SENATICs Vertical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0250" y="5451475"/>
              <a:ext cx="827088" cy="663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30" name="Picture 6" descr="Logo Incupar_con extenso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2888" y="5451475"/>
              <a:ext cx="1620837" cy="554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31" name="Picture 7" descr="logo snj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1138" y="5451475"/>
              <a:ext cx="1312862" cy="492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32" name="Picture 8" descr="LOGO-FUNDACIÓN-AMCHAM-2-PARA-WEB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1613" y="6296025"/>
              <a:ext cx="1476375" cy="454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33" name="Picture 9" descr="logo_mipymes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6413" y="5453063"/>
              <a:ext cx="847725" cy="83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7185025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14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030" y="5693697"/>
            <a:ext cx="162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8307" y="5655939"/>
            <a:ext cx="65625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4199" y="5783697"/>
            <a:ext cx="1184688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3977" y="5745939"/>
            <a:ext cx="1213633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www.ingemprendedores.org/wp-content/themes/ing/images/logo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9581" y="4461632"/>
            <a:ext cx="29337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5733376"/>
            <a:ext cx="1519203" cy="96469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91"/>
            <a:ext cx="9144000" cy="417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9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data:image/jpeg;base64,/9j/4AAQSkZJRgABAQAAAQABAAD/2wCEAAkGBhIRDxMQEBIUEBQVGBgWFxAVGBUVFBMVFhEXGBgWFBsYGycqGhskHRQVHy8iIycpLy4sFh4xNzEqOCY3LS4BCQoKDgwOGg8PFCwkHBwsLCwpLCwsLCwsLCwpLCwsKSwsLCkpLCkpLCwsLCwsLCksLCkpKSwpLCwsKSksKTAsLP/AABEIAPsAyQMBIgACEQEDEQH/xAAbAAEAAwEBAQEAAAAAAAAAAAAABAUGAwECB//EADkQAAICAQMCAwYDBwMFAQAAAAECAAMRBBIhBTETQVEGFCIyYXFCUoEjJGJygpGhFUPwFjOSosE0/8QAFgEBAQEAAAAAAAAAAAAAAAAAAAEC/8QAGREBAQEAAwAAAAAAAAAAAAAAAAERMUFh/9oADAMBAAIRAxEAPwD9r1gfw38MgPtOwnkBsfDkemcTJL7RXpVRc+opfxl3eC9L1LwVDq1qswrKs4XLDGeJs5iupaU1ahkC+Mi+JqBUBktRc23V0Y8/iZbF9T8PlJVi8T2ppX4dRnSP+W/CA/yP8j/0sZ8v7UK3Ompt1SjlrKxhAo7+GzYFrfwpnz/X49k+oq9C0Ftz1KBk8+JUf+1ap/ErKBz6gg8iXsDjotal1a2VMHRuzD+xBz2IOQQeQRO8prekXJc76WyutbcGxXRnC2Dg2VgMvLDAIPGVB9c/eh1tq3+76jYzFS9dyAqtiqVDqykna6l18yCGzxgiBbRESoREQEREBERAREQEREBERAREQEREBERASk1fSHqvbVaQIXcAW0t8IuC/KwfB2OP1B8/UXcQMDXey2K1FL/BY1yINosSrxGTW6cDOH22AEKD/ALiEfKJuNJq0trWytg6OAysOxBma1vS9RVahprFyLqDcjqyq9YusPj12BiNyEWWMCpzkLxxmTH/cr93bTXN8XpRc5+f6V2E8+jHP4jjMWr+VvV+nu5rtpKrbUxK7s7GVl2vW+OQCMHI7FVPPaWQgzSKzpHVLLXursqFbVMqkq/iIxZA2FJVTkBlzx+ISzlP7LjNDP5vdex+/vDqP7BVH6S4khSJ5meyhERAREQEREBERAREQEREBERAREQEREBInVQvu9u9PEXY+5O+4bDlf17SXBECB0HPumn3NvPhV5fOdx8Mc588+snyk/wBFtoJOisCL392tBannv4ZHxVfYZX+GfVftGEYJq0OkY8BnIalz/BaOP0bafpIr56TZ4Oou0rcbma+nP4ksbNgH1WwtkejpLlnABJOAOcnsB9ZE6h02vUKA+eDuSxCVdGx8yMOxwf1BwciVHV+kivT22326jVrWjP4DuiI4RS21xWi7hx+LI+hge9P0j6oNqTffUtjE0oj7QKQAqNgg8tgv9nEleyru1L2NY9qtY/hM+0t4StsU5AGd20t9mEzvVbtUzvVbeKX20LSmmLIpOouNZcknNmwL24HqJtNHplqrSpBhUVUUfRRgf4EkK7xETSEREBERAREQEREBERAREQEREBERAREQE+bKgwIYBgeCDyCPQifUQKhvZHRE/wD5afsFAH9hxK3qvswV2eArW6fJNuhNpVHx8uzcDgZzmvcqtgZ+upiTF1+dDrGms1jv1GjYrLtpS4MW06qcMGQqNm/Afem4DsW4Em6np+ltRho9PWEGc9QYkVUBeS1DbtzEYzlMKD+LjE13UumV6ipqrlDowIIPlkdx6EeRHaZ/R9ceoHR36W61qlwz1rUVtqyVSxU35IIXkKpwePSTF1cezuqss01b28sc/FtKb1DsFs2nld6hXx5bpZSn9kbd2ho5yVQIQc7lKHaVbPZlxtOfMS4moyRKrW9d22Gmmt77RjKgMtaZXdmy0javHOMk8jiZzRdf1baoWNvsoIcBKKvEqsdSo2VuQCAM58ViFYqwAAGTNXG4iUX/AFStb7NXWdJldyF3RvEwcFV2E5cZHwjJOZ3/AOqtJsD+PXycBc/HnzXZ824eYxkRqYtonHR6xLUFlbB0bsynIP8AztO0oREQEREBERAREQEREBERAREQEREBKzqfSWsdbqrTTailQ21XRlYqxWxT3GVHYg/WWcQMNprNTpmsa6xtMbLWd3apbtHlm2oyurK1Y2qgO8jn75nOrq2rVqbh4l3jttrDFRVcpPYoqfu/wg2qcvlVYNyZvGXPB5lR7SqBVU/YpfpyP6r0rP8A62MP1mca106b0tlS3xmD2XMWsKAqoyioFTJzgKoHP1PnIfsz1FEUaGx1F1OawhG1rK6+EsUHuCm0nGeczQCReodMrvTZaocZBHcFWHZkYHKn6ggyok4nMaVAxcKoY93wNx+57yiVbtPrKKEua2qxbGZbyGZRXs4rcLuLfGDh88KeZca/qdVCb7rFqXtliBk+g9T9BCKLrQOlvrs0q2NZa5azToQa7UVQbG2sQBbjGCuCxwDkcy/0GvrvrFlTB1PmPXzBHkR2IPImV1nWv3s6uut9TVXQSSy2VChQ4NjV70xYzLg44OKu/MlXb21x9x2IxrVtQ7qTUwbPgsFUqWs4YZBxt4JyABNVqImbHV9Yl9lXh1aoVqjuat1LjeWwiK7MHbCk8svkPOXfT+o131iyptyn9CD6MO6kdiDLqJMREoREQEREBERAREQEREBERAREQEz2t1aX65NIbF21AXvWGG6ywP8As0I9E2iwj61+Xex6/rmp01tifOFwnp4jEKmf6mWcF9maPd0oZd234vEyRZ4n4rQ45Dk5JYHzkVbieEzJafq+o091yFjrtPRs32BR7xUXDEghBi3YoQtgBsODgzS6bWV31hqnWxWHDKQRzGjNa/r6PfptVXXa9FW7ffsKIBcERSu/aXAOM7QeJJt1Veo6hp30/wC2NPirbYAGrrV0+UMePE3qnC8gbs4zJPsuqXdOpSxFdRWKnRgGUmo+GwIPcZQy4o06ooRFVFHAVQAoH0A7QK72p0rWaO5EG9toYV9/E2MH8M89n27f6pSWdcFmor1Ohru1BIFVoVStTJhmC73wFsrZj/5Mp57bCeYjDWTsp1/jW3jT1h3oFSeHcCEbLtus3oNxBYYxxjd3zOlHTk0F2nf5VsVqrrSeXusdbEe0+ZL+KoJ87QOO01MznWOm6q7WVFBStFS71ewGzN5OM7Ay8qo4OeNxPJxiYa0cSip9oLUUe86W6vGQ1iBba8gkblCMX2nAPy8Z5lpoOpV3rvqYOMkHuCGHcMCAQeRwR5zSJMREBERAREQEREBERAREQERECh9s7yulARdztZVsXnBNdgtIOOe1TcDmQtF1mzX7Kq293Hhq+oas7rEZiQKEYgbW4YlsZAxjvmW/tJ0xtRpmrTaWyjANxnY4bAYAlCQCAw5Gczt0rqYuVvhat0O2yp8bq2wDg4JBBBBBBwQZO16dOn9OqorFdSBFGTgeZPdmJ5JPmTzMx7VUUbmGlqU69dtqmqrc4IbI8ZlxtDYIyzDvnnEv/aPWtTpLrEOHCEIfR2+FD/5MJ26V0qvT1CusY82Y8s7ebuTyzH1MeB0jp60aeqhe1aBc8ZOByTjzJyT9TJkRKhERAREQGJV6noKtY1tdtundsFmrYbWIUKCyOGUnAAzjOAJaRAp/9P1g7axT/PQp/vtdf8Yn30frq2rssatL0LLZSG5BViNwB52kAMD6MJayLremU3AC6qu0DsHVXx9twMglAxKf2TAGlAX5RZeqenhrqbAmPQbQMD0lxKEREBERAREQEREBERASk1x8DWV3nhLlFDnyDhi1DH7lrEz6uol3I+v0SXVPVYNyuCCPPnzB8iO4PkQIH1q9KltbV2DcjgqynzBGDKH/AFG/RBU1IF1AZUGsLqrqrttXx1YDJBIBYHkc8GWHs/q3epq7Tuspdqnf85UAq/03IyMR6sZZkZ+siqy72l0qoLPHrcE4UVsLGdh+FFTJY89hOnSusLfvGyyp0IDVWAK43LuU4BPBH18iOCJX9N06/wCpat0rUAJTWz4UMbMM5C45xssryT5gekla/plou950zKLNoR67M+HaisSuSvKMCzYbB4Ygg+QW0Smq9pFUhNUjaRycDf8AFU5J42WgbTnjg7T9JcyoREQEREBK3rXUWrVa6gGutOysH5QdpLWP/CoBJ9eB5yxY4EpfZ6nxf36zl7h+zB7VUE5RF9CRtZj5k+iiQWPTNCKKK6VyRWqrk9zgYyfqe/6yVEShERAREQEREBERAREQERECo1/TLFsOo0rAWHG+l8+FeFGBkjlHA4DjPGAQcDEjpfV0vDAA12JxZS+BZWf4h5g+TDIPkZPld1Toy3EWAmq5PkvX51+h/Mh81PB+h5kEXQtt6hqU83rptGPQb6zn0Pwj7j7S7mO9mdRalldtzCz31n3ttCGrUVKR4Yx3TbU4APIKHk7psYi1We0XT3v07V17d26twrcK5rtV9jHyDbcZ+s96X1oXM9bV2UWoFLVWbc4YsAyspIZcqwyD5R1HrqU2LVsttcqX21IXKoDjc2PLPHr3lHqOqV3a7SbFso1CuwNdg2O2mamxmJAJBQsiYzyGHkYGuiIlQiIgeMcDJlR7JD9yp7hSCUB7+EXY1Z/oKSZ1jVrVp7bH+VUYkevwngfU9h946Lpmr01Fb/MlaK38yoAf8iQTIiJQiIgIiICIiAiIgIiICIiAnhnsGBjyMaVrQCV0+ue0FQTmsaphYQB3AWy3t+Uywp9rQVFh02pFLcpeE3hl8mKIS6g9xlexHaQk1L1dM1CpjNT3UpYRkN+2KhsccjeQfqpml0GkFVNdS5IrRUBPchVCjP8AaZiqLofUhdr9S2x6sU0BUtXZYV33EttPO3LDn14lj1vQWP4VtOw2UvvCvkBwa2Rk3AErkPkHB5AyJ16l0aq/aXBDr8lqEpbXn8rLyPt2PmDKvU9Uv0QzqB71TkKL02rcCzYCvXkCw5I5r5P5ZRadK6r4wcFGqsrba9TbSVJUMCCpIZSCCCP8EYk+Zr2lSqm3TaonwrGuqrL7im9G3Aq4BwwAJPxA4+k0ogJF13U6aADdalQY4BdlUE+gyeZw6p1Q1lKqqzbdZuKJnaoVcbnsb8KDcvkScgAGc+n9HYOb9Q4utKlRgba6kJBKVqSeCQMkkk4HYDEIieKut1KbM2aanLFx/wBqy8Mvh7T/ALgTDk4+EMV7kcaCeKoAwBgDsB5T2UIiICIiAiIgIiICIiAiIgIiICDE53uVRmA3EAkKO7EDgD7wMlWTboqaF76q6w7vy1e8vczffYAAPVhNgJj/AGcTxH0iggiqltSzDjLap3ARQfwr+0zn8qzYyRaSq6z0Zr3pdLTUaWZl+BXBZk25IbzALY/mlrIPXdeaNLdcBkojMB6sF+Ef3xKjM9Q6e91zafxTqbTWa3tKItWkqs+c4He51AAHoATgd9mi4AHpMt0DVjRL7rrCtb5LDVfLVqSw3OxZjxbnOQTyACOOBe6/q1dVPjZ3g42BMMbGY4Ra8dyxIAki1Dznqf2039t1/wD92f4lzKzofTmrVrLcG+077WHPP4a1P5EHwj7E+ZlnEQiIlCIiAiIgIiICIiAiIgIiICIiAnhM9kXqmtWmiyywEqqnKjktngKB6kkAfeBluiYD6Blxljq0yPx0b2dWHquVqI/n+s2cyPSNG41WkqbCPpdIotIPNnijYKx6opqLE+oSa6SLSU/tbWx0Vu0btu12Ud2RLFd1H1KqwEuJ8ugIIPIPBHqJUVR69o7TXX4tVviY2pkPk91yBnH0zjmVfs100Na53B6NNZYmmVR8IL/E7Z7MULtUCOwVvMz66T0DT51OjalWqqtWxF8lFlQIHrkE2fowmlooVFCIoRVGAqgAADsAB2EiukREqEREBERAREQEREBERAREQEREBERASt9o6A+jvUnb+zchvysqllb9CAf0llI3U9GLqLaScCxHQn0DoVz/AJgU+kvNuupfbtI0m6z1HjWVlF/Q1Wf8M0My3s5rC+st8QBbBRXW4Byu+jUXoxX+E5DD6MJqZItfLuACScADJPoBKHRazXXVJYq6atbVDqW8UtWrDIDKOHbBH4l5kDqVWobV20G66pNQdlZKJZQV91y4X4gyP8Fhz8vbIM1enpCIqL2UBR9gMCBF6V0sUq3xNY7ndZa3zO2AM8cKAAAFHAAk6IlQiIgIiICIiAiIgIiICIiAiIgIiICIiAnhnsg9a0LXUNXW5qY7SG+IdnBKnawO1gCpwQcEwM50n4NYj45e7W0N9zd7xX/6Vt/cTX2WBQWYgAAkknAAHck+QmP6a6FtAqV+E4v1DW1bmcq9entrcszcn4nrxnycTS9X6WuppalyVDYOVxkFWDDgggjIHBBB7ETMWq7pp961J1WWNNY2UeSuxX9ravGSDkID24YjvmX0quja2wtbRdtaykqPEUbRYroGViuTtPcEZI4yO+JayxCIiUIiICIiAiIgIiICIiAiIgIiICIiAiIgJ8vnBxjPlntn6z6iBi/Z518bRljh2p1L2FsAvqHvqW0D1wyOMDsAs0fXupeDQzKGaxvgrRcbntYEIBn685PYAnylP1fQUVWkXqp0uo3Ftw+CjUZGHDf7e8E88YZQeC0rOs622m3T6J9RRcxeuxLrSaraxXaCDYRlXLDKA/DncfWZ4a5azoXS109CIqhW2qXI7u+0BmY/iJI7mWE8E9mmSIiAiIgIiICIiAiIgIiICIiAiIgIiICIiAiIgfNlQYFWAYEEEHkEEYIP0mH6t0KqnUIrBNPpWHxXN4j791ZrfTu7WYpQps2jG3K8YIE3U+WQEYIyD5HsZLFlZ3oHXAbjpRcNWoBZNSvxEAHBS8qMbhkYYY3c+Y50k8CgcDj6T2VCIiAiIgIiICI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4569"/>
            <a:ext cx="9144000" cy="417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0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1382395" y="1438275"/>
            <a:ext cx="6379210" cy="3981450"/>
          </a:xfrm>
          <a:prstGeom prst="rect">
            <a:avLst/>
          </a:prstGeom>
        </p:spPr>
      </p:pic>
      <p:pic>
        <p:nvPicPr>
          <p:cNvPr id="3" name="Picture 2" descr="http://www.ingemprendedores.org/wp-content/themes/ing/images/log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6308678"/>
            <a:ext cx="1835696" cy="53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32" y="1192"/>
            <a:ext cx="1763688" cy="80597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744" y="6397"/>
            <a:ext cx="1763688" cy="80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3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25847" y="-1"/>
            <a:ext cx="6692306" cy="120353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s-UY" sz="5400" b="1" dirty="0" smtClean="0"/>
              <a:t>LOS DESAFIOS</a:t>
            </a:r>
          </a:p>
        </p:txBody>
      </p:sp>
      <p:sp>
        <p:nvSpPr>
          <p:cNvPr id="8" name="1 CuadroTexto"/>
          <p:cNvSpPr txBox="1"/>
          <p:nvPr/>
        </p:nvSpPr>
        <p:spPr>
          <a:xfrm>
            <a:off x="17495" y="745266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400" b="1" dirty="0" smtClean="0"/>
              <a:t>(… o necesidades o problemas …)</a:t>
            </a:r>
            <a:endParaRPr lang="es-UY" sz="2400" b="1" dirty="0"/>
          </a:p>
        </p:txBody>
      </p:sp>
      <p:sp>
        <p:nvSpPr>
          <p:cNvPr id="7" name="1 CuadroTexto"/>
          <p:cNvSpPr txBox="1"/>
          <p:nvPr/>
        </p:nvSpPr>
        <p:spPr>
          <a:xfrm>
            <a:off x="1225847" y="2132856"/>
            <a:ext cx="669230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UY" sz="2400" b="1" dirty="0" smtClean="0"/>
              <a:t>Propuestos por empresas, organizaciones sin fines de lucro, gremiales empresarias, instituciones en general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UY" sz="2400" b="1" dirty="0" smtClean="0"/>
              <a:t>Están relacionados con necesidades de nuestras regiones</a:t>
            </a:r>
            <a:endParaRPr lang="es-UY" sz="2400" b="1" dirty="0"/>
          </a:p>
        </p:txBody>
      </p:sp>
      <p:pic>
        <p:nvPicPr>
          <p:cNvPr id="9" name="Picture 2" descr="http://www.ingemprendedores.org/wp-content/themes/ing/images/logo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6308678"/>
            <a:ext cx="1835696" cy="53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32" y="1192"/>
            <a:ext cx="1763688" cy="8059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744" y="6397"/>
            <a:ext cx="1763688" cy="80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0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923" y="1140700"/>
            <a:ext cx="7886700" cy="925985"/>
          </a:xfrm>
        </p:spPr>
        <p:txBody>
          <a:bodyPr/>
          <a:lstStyle/>
          <a:p>
            <a:r>
              <a:rPr lang="es-AR" dirty="0" smtClean="0"/>
              <a:t>Mi barrio limpio.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2226469"/>
            <a:ext cx="5360026" cy="17603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sz="2400" dirty="0"/>
              <a:t>La gestión de residuos debe considerar no sólo su tratamiento, también su reutilización, especialmente de los componentes electrónicos. </a:t>
            </a:r>
          </a:p>
          <a:p>
            <a:pPr marL="0" indent="0">
              <a:buNone/>
            </a:pPr>
            <a:r>
              <a:rPr lang="es-AR" sz="2400" dirty="0"/>
              <a:t>La propuesta está destinada a promover un cambio cultural en estas cuestiones.</a:t>
            </a:r>
          </a:p>
        </p:txBody>
      </p:sp>
      <p:pic>
        <p:nvPicPr>
          <p:cNvPr id="1026" name="Picture 2" descr="http://3.bp.blogspot.com/_1V5_8W84w7o/TKH_NBMfD8I/AAAAAAAAA_0/QI-IDVAtsKI/s400/p42%2520a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7062" y="1516320"/>
            <a:ext cx="2857500" cy="283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ingemprendedores.org/wp-content/themes/ing/images/log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6308678"/>
            <a:ext cx="1835696" cy="53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225847" y="72007"/>
            <a:ext cx="6692306" cy="112474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s-UY" sz="4000" b="1" dirty="0" smtClean="0"/>
              <a:t>LOS DESAFIOS</a:t>
            </a:r>
          </a:p>
          <a:p>
            <a:pPr algn="ctr"/>
            <a:r>
              <a:rPr lang="es-UY" sz="2400" b="1" dirty="0" smtClean="0"/>
              <a:t>(ejemplo)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32" y="1192"/>
            <a:ext cx="1763688" cy="80597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744" y="6397"/>
            <a:ext cx="1763688" cy="80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9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89927"/>
            <a:ext cx="7886700" cy="853977"/>
          </a:xfrm>
        </p:spPr>
        <p:txBody>
          <a:bodyPr/>
          <a:lstStyle/>
          <a:p>
            <a:r>
              <a:rPr lang="es-AR" dirty="0" smtClean="0"/>
              <a:t>Reinventando el baño del futuro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1" y="2226469"/>
            <a:ext cx="3631037" cy="3263504"/>
          </a:xfrm>
        </p:spPr>
        <p:txBody>
          <a:bodyPr/>
          <a:lstStyle/>
          <a:p>
            <a:r>
              <a:rPr lang="es-AR" dirty="0" smtClean="0"/>
              <a:t>¿El avance tecnológico podrá ofrecer una experiencia útil al usuario con el diseño del baño del futuro?</a:t>
            </a:r>
          </a:p>
          <a:p>
            <a:pPr marL="0" indent="0">
              <a:buNone/>
            </a:pPr>
            <a:r>
              <a:rPr lang="es-AR" dirty="0" err="1" smtClean="0"/>
              <a:t>Ej</a:t>
            </a:r>
            <a:r>
              <a:rPr lang="es-AR" dirty="0" smtClean="0"/>
              <a:t>: espejos inteligentes, calendario, recordatorios, calefacción por suelo radiante.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 smtClean="0"/>
              <a:t>Diseñe el baño del futuro. </a:t>
            </a:r>
            <a:endParaRPr lang="es-AR" dirty="0"/>
          </a:p>
        </p:txBody>
      </p:sp>
      <p:pic>
        <p:nvPicPr>
          <p:cNvPr id="3074" name="Picture 2" descr="http://interiores.com/wp-content/uploads/2009/03/idealstandard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26" y="2448630"/>
            <a:ext cx="3357563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ingemprendedores.org/wp-content/themes/ing/images/log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6308678"/>
            <a:ext cx="1835696" cy="53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225847" y="72007"/>
            <a:ext cx="6692306" cy="112474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s-UY" sz="4000" b="1" dirty="0" smtClean="0"/>
              <a:t>LOS DESAFIOS</a:t>
            </a:r>
          </a:p>
          <a:p>
            <a:pPr algn="ctr"/>
            <a:r>
              <a:rPr lang="es-UY" sz="2400" b="1" dirty="0" smtClean="0"/>
              <a:t>(ejemplo)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32" y="1192"/>
            <a:ext cx="1763688" cy="80597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744" y="6397"/>
            <a:ext cx="1763688" cy="80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1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923" y="1206871"/>
            <a:ext cx="7886700" cy="925985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Mejorando la circulación de mercaderías en grandes ciudades. 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1" y="2226469"/>
            <a:ext cx="4519679" cy="3263504"/>
          </a:xfrm>
        </p:spPr>
        <p:txBody>
          <a:bodyPr>
            <a:normAutofit/>
          </a:bodyPr>
          <a:lstStyle/>
          <a:p>
            <a:r>
              <a:rPr lang="es-AR" sz="3000" dirty="0"/>
              <a:t>¿Cómo podemos optimizar rutas de transporte, envío y entrega, y la cadena logística para mejorar la entrega de productos?</a:t>
            </a:r>
          </a:p>
        </p:txBody>
      </p:sp>
      <p:pic>
        <p:nvPicPr>
          <p:cNvPr id="6146" name="Picture 2" descr="http://img.ennaranja.com/2012/08/mudanzas-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8219" y="2029557"/>
            <a:ext cx="3137381" cy="235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ingemprendedores.org/wp-content/themes/ing/images/log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6308678"/>
            <a:ext cx="1835696" cy="53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225847" y="72007"/>
            <a:ext cx="6692306" cy="112474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s-UY" sz="4000" b="1" dirty="0" smtClean="0"/>
              <a:t>LOS DESAFIOS</a:t>
            </a:r>
          </a:p>
          <a:p>
            <a:pPr algn="ctr"/>
            <a:r>
              <a:rPr lang="es-UY" sz="2400" b="1" dirty="0" smtClean="0"/>
              <a:t>(ejemplo)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32" y="1192"/>
            <a:ext cx="1763688" cy="80597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744" y="6397"/>
            <a:ext cx="1763688" cy="80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4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25847" y="0"/>
            <a:ext cx="6692306" cy="119675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s-UY" sz="5400" b="1" dirty="0" smtClean="0"/>
              <a:t>LOS EQUIPOS</a:t>
            </a:r>
          </a:p>
        </p:txBody>
      </p:sp>
      <p:sp>
        <p:nvSpPr>
          <p:cNvPr id="8" name="1 CuadroTexto"/>
          <p:cNvSpPr txBox="1"/>
          <p:nvPr/>
        </p:nvSpPr>
        <p:spPr>
          <a:xfrm>
            <a:off x="1" y="828837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400" b="1" dirty="0" smtClean="0"/>
              <a:t>(quiénes van a proponer soluciones)</a:t>
            </a:r>
            <a:endParaRPr lang="es-UY" sz="2400" b="1" dirty="0"/>
          </a:p>
        </p:txBody>
      </p:sp>
      <p:sp>
        <p:nvSpPr>
          <p:cNvPr id="7" name="1 CuadroTexto"/>
          <p:cNvSpPr txBox="1"/>
          <p:nvPr/>
        </p:nvSpPr>
        <p:spPr>
          <a:xfrm>
            <a:off x="1225847" y="1845918"/>
            <a:ext cx="669230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UY" sz="2400" dirty="0" smtClean="0"/>
              <a:t>Integrantes: 4 como mínimo, 10 como máximo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UY" sz="2400" b="1" dirty="0" smtClean="0"/>
              <a:t>Al menos 2 estudiantes de unidades académicas con carreras de ingeniería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UY" sz="2400" dirty="0" smtClean="0"/>
              <a:t>Pueden ser de otras carreras </a:t>
            </a:r>
            <a:r>
              <a:rPr lang="es-UY" sz="4800" dirty="0" smtClean="0"/>
              <a:t>SI </a:t>
            </a:r>
            <a:r>
              <a:rPr lang="es-UY" sz="2400" dirty="0" smtClean="0"/>
              <a:t>(se esperan equipos multidisciplinarios)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UY" sz="2400" b="1" dirty="0" smtClean="0"/>
              <a:t>Pueden profesores formar parte del equipo </a:t>
            </a:r>
            <a:r>
              <a:rPr lang="es-UY" sz="4800" b="1" dirty="0" smtClean="0"/>
              <a:t>SI</a:t>
            </a:r>
            <a:r>
              <a:rPr lang="es-UY" sz="2400" b="1" dirty="0" smtClean="0"/>
              <a:t> (máximo 1)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UY" sz="2400" dirty="0" smtClean="0"/>
              <a:t>Alguna otra persona puede formar parte del equipo: SI</a:t>
            </a:r>
          </a:p>
        </p:txBody>
      </p:sp>
      <p:pic>
        <p:nvPicPr>
          <p:cNvPr id="9" name="Picture 2" descr="http://www.ingemprendedores.org/wp-content/themes/ing/images/logo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6308678"/>
            <a:ext cx="1835696" cy="53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32" y="1192"/>
            <a:ext cx="1763688" cy="8059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744" y="6397"/>
            <a:ext cx="1763688" cy="80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8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25847" y="0"/>
            <a:ext cx="6692306" cy="1196752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pPr algn="ctr"/>
            <a:r>
              <a:rPr lang="es-UY" sz="5400" b="1" dirty="0" smtClean="0"/>
              <a:t>LAS PROPUESTAS DE SOLUCION</a:t>
            </a:r>
          </a:p>
        </p:txBody>
      </p:sp>
      <p:sp>
        <p:nvSpPr>
          <p:cNvPr id="8" name="1 CuadroTexto"/>
          <p:cNvSpPr txBox="1"/>
          <p:nvPr/>
        </p:nvSpPr>
        <p:spPr>
          <a:xfrm>
            <a:off x="0" y="1052736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400" b="1" dirty="0" smtClean="0"/>
              <a:t>(quiénes, cómo, dónde, cuándo van a proponer soluciones)</a:t>
            </a:r>
            <a:endParaRPr lang="es-UY" sz="2400" b="1" dirty="0"/>
          </a:p>
        </p:txBody>
      </p:sp>
      <p:sp>
        <p:nvSpPr>
          <p:cNvPr id="7" name="1 CuadroTexto"/>
          <p:cNvSpPr txBox="1"/>
          <p:nvPr/>
        </p:nvSpPr>
        <p:spPr>
          <a:xfrm>
            <a:off x="1225847" y="1628800"/>
            <a:ext cx="669230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UY" sz="2400" b="1" dirty="0" smtClean="0"/>
              <a:t>Quienes: los equipos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UY" sz="2400" dirty="0" smtClean="0"/>
              <a:t>Dónde: trabajando en las sedes (con total libertad para movilizarse donde prefieran)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UY" sz="2400" b="1" dirty="0" smtClean="0"/>
              <a:t>Cómo expresan la solución: video de menos de 3 minutos + un formulario (CANVAS (sustentabilidad)+ impacto social)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UY" sz="2400" dirty="0" smtClean="0"/>
              <a:t>Cuándo: desde el viernes 17 de octubre a las 11 </a:t>
            </a:r>
            <a:r>
              <a:rPr lang="es-UY" sz="2400" dirty="0" err="1" smtClean="0"/>
              <a:t>hs</a:t>
            </a:r>
            <a:r>
              <a:rPr lang="es-UY" sz="2400" dirty="0" smtClean="0"/>
              <a:t> hasta el sábado 18 de octubre a las 17 </a:t>
            </a:r>
            <a:r>
              <a:rPr lang="es-UY" sz="2400" dirty="0" err="1" smtClean="0"/>
              <a:t>hs</a:t>
            </a:r>
            <a:r>
              <a:rPr lang="es-UY" sz="2400" dirty="0" smtClean="0"/>
              <a:t>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UY" sz="2400" b="1" dirty="0" smtClean="0"/>
              <a:t>Hay premios previstos? Depende de cada sede y de cada país. Se emitirán certificados para los ganadores en cada nivel.</a:t>
            </a:r>
            <a:endParaRPr lang="es-UY" sz="4800" b="1" dirty="0" smtClean="0"/>
          </a:p>
        </p:txBody>
      </p:sp>
      <p:pic>
        <p:nvPicPr>
          <p:cNvPr id="9" name="Picture 2" descr="http://www.ingemprendedores.org/wp-content/themes/ing/images/logo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6308678"/>
            <a:ext cx="1835696" cy="53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32" y="1192"/>
            <a:ext cx="1763688" cy="8059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744" y="6397"/>
            <a:ext cx="1763688" cy="80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7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25847" y="0"/>
            <a:ext cx="6692306" cy="119675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s-UY" sz="5400" b="1" dirty="0" smtClean="0"/>
              <a:t>EL JURADO</a:t>
            </a:r>
          </a:p>
        </p:txBody>
      </p:sp>
      <p:sp>
        <p:nvSpPr>
          <p:cNvPr id="8" name="1 CuadroTexto"/>
          <p:cNvSpPr txBox="1"/>
          <p:nvPr/>
        </p:nvSpPr>
        <p:spPr>
          <a:xfrm>
            <a:off x="0" y="764704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400" b="1" dirty="0" smtClean="0"/>
              <a:t>(quiénes y qué van se va a evaluar)</a:t>
            </a:r>
            <a:endParaRPr lang="es-UY" sz="2400" b="1" dirty="0"/>
          </a:p>
        </p:txBody>
      </p:sp>
      <p:sp>
        <p:nvSpPr>
          <p:cNvPr id="7" name="1 CuadroTexto"/>
          <p:cNvSpPr txBox="1"/>
          <p:nvPr/>
        </p:nvSpPr>
        <p:spPr>
          <a:xfrm>
            <a:off x="755576" y="1412776"/>
            <a:ext cx="7776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UY" sz="2400" dirty="0" smtClean="0"/>
              <a:t>Jurados propuestos por las instituciones organizadoras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UY" sz="2400" b="1" dirty="0" smtClean="0"/>
              <a:t>Destacan (seleccionan) dos tipos de soluciones: una por sus aspectos de innovación y una por su impacto social.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UY" sz="2400" dirty="0" smtClean="0"/>
              <a:t>Desatacan (seleccionan) dos soluciones por sede, luego dos por país (de las 2 mejores de cada sede), y luego dos a nivel internacional (de las dos mejores de cada país)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Y" sz="2400" b="1" dirty="0" smtClean="0"/>
              <a:t>Criterios generales:</a:t>
            </a:r>
          </a:p>
          <a:p>
            <a:pPr marL="800100" lvl="0" indent="-257175">
              <a:buFont typeface="Arial" panose="020B0604020202020204" pitchFamily="34" charset="0"/>
              <a:buChar char="•"/>
            </a:pPr>
            <a:r>
              <a:rPr lang="es-UY" dirty="0"/>
              <a:t>Originalidad de la solución propuesta</a:t>
            </a:r>
          </a:p>
          <a:p>
            <a:pPr marL="800100" lvl="0" indent="-257175">
              <a:buFont typeface="Arial" panose="020B0604020202020204" pitchFamily="34" charset="0"/>
              <a:buChar char="•"/>
            </a:pPr>
            <a:r>
              <a:rPr lang="es-UY" dirty="0"/>
              <a:t>Impacto positivo de la propuesta en la sociedad</a:t>
            </a:r>
          </a:p>
          <a:p>
            <a:pPr marL="800100" lvl="0" indent="-257175">
              <a:buFont typeface="Arial" panose="020B0604020202020204" pitchFamily="34" charset="0"/>
              <a:buChar char="•"/>
            </a:pPr>
            <a:r>
              <a:rPr lang="es-UY" dirty="0"/>
              <a:t>Sustentabilidad del modelo de negocio propuesto </a:t>
            </a:r>
          </a:p>
          <a:p>
            <a:pPr marL="800100" lvl="0" indent="-257175">
              <a:buFont typeface="Arial" panose="020B0604020202020204" pitchFamily="34" charset="0"/>
              <a:buChar char="•"/>
            </a:pPr>
            <a:r>
              <a:rPr lang="es-UY" dirty="0"/>
              <a:t>Viabilidad técnica de la propuesta </a:t>
            </a:r>
          </a:p>
          <a:p>
            <a:pPr marL="800100" lvl="0" indent="-257175">
              <a:buFont typeface="Arial" panose="020B0604020202020204" pitchFamily="34" charset="0"/>
              <a:buChar char="•"/>
            </a:pPr>
            <a:r>
              <a:rPr lang="es-UY" dirty="0"/>
              <a:t>La calidad de la </a:t>
            </a:r>
            <a:r>
              <a:rPr lang="es-UY" dirty="0" smtClean="0"/>
              <a:t>presentación</a:t>
            </a:r>
            <a:endParaRPr lang="es-UY" dirty="0"/>
          </a:p>
        </p:txBody>
      </p:sp>
      <p:pic>
        <p:nvPicPr>
          <p:cNvPr id="9" name="Picture 2" descr="http://www.ingemprendedores.org/wp-content/themes/ing/images/logo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6308678"/>
            <a:ext cx="1835696" cy="53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32" y="1192"/>
            <a:ext cx="1763688" cy="8059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744" y="6397"/>
            <a:ext cx="1763688" cy="80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6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3143</TotalTime>
  <Words>946</Words>
  <Application>Microsoft Office PowerPoint</Application>
  <PresentationFormat>Presentación en pantalla (4:3)</PresentationFormat>
  <Paragraphs>93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Presentación de PowerPoint</vt:lpstr>
      <vt:lpstr>Mi barrio limpio.</vt:lpstr>
      <vt:lpstr>Reinventando el baño del futuro</vt:lpstr>
      <vt:lpstr>Mejorando la circulación de mercaderías en grandes ciudades.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Enrique Topolansky</dc:creator>
  <cp:lastModifiedBy>Nathalie Alderete</cp:lastModifiedBy>
  <cp:revision>114</cp:revision>
  <dcterms:created xsi:type="dcterms:W3CDTF">2014-05-22T16:55:10Z</dcterms:created>
  <dcterms:modified xsi:type="dcterms:W3CDTF">2014-10-07T18:09:24Z</dcterms:modified>
</cp:coreProperties>
</file>